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816" r:id="rId1"/>
  </p:sldMasterIdLst>
  <p:sldIdLst>
    <p:sldId id="256" r:id="rId2"/>
    <p:sldId id="271" r:id="rId3"/>
    <p:sldId id="269" r:id="rId4"/>
    <p:sldId id="260" r:id="rId5"/>
    <p:sldId id="272" r:id="rId6"/>
    <p:sldId id="273" r:id="rId7"/>
    <p:sldId id="270" r:id="rId8"/>
    <p:sldId id="262" r:id="rId9"/>
    <p:sldId id="267" r:id="rId10"/>
    <p:sldId id="261" r:id="rId11"/>
    <p:sldId id="268" r:id="rId12"/>
    <p:sldId id="257" r:id="rId13"/>
    <p:sldId id="274" r:id="rId14"/>
    <p:sldId id="265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clrMru>
    <a:srgbClr val="FFFFFF"/>
    <a:srgbClr val="C3AFCC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33" autoAdjust="0"/>
    <p:restoredTop sz="94693" autoAdjust="0"/>
  </p:normalViewPr>
  <p:slideViewPr>
    <p:cSldViewPr snapToGrid="0" snapToObjects="1">
      <p:cViewPr varScale="1">
        <p:scale>
          <a:sx n="92" d="100"/>
          <a:sy n="92" d="100"/>
        </p:scale>
        <p:origin x="-120" y="-7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6" y="440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4AFD6-E05F-1C43-8B33-F2360FB9204A}" type="datetimeFigureOut">
              <a:rPr lang="en-US" smtClean="0"/>
              <a:pPr/>
              <a:t>9/10/15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4AFD6-E05F-1C43-8B33-F2360FB9204A}" type="datetimeFigureOut">
              <a:rPr lang="en-US" smtClean="0"/>
              <a:pPr/>
              <a:t>9/10/15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FE0C-1D4E-C941-B562-AC89203CE6E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quietstormpl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6658" y="142443"/>
            <a:ext cx="868432" cy="1291641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14400" y="340706"/>
            <a:ext cx="7772400" cy="1362456"/>
          </a:xfrm>
          <a:prstGeom prst="rect">
            <a:avLst/>
          </a:prstGeo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Eurostile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prstGeom prst="rect">
            <a:avLst/>
          </a:prstGeo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Eurostile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4AFD6-E05F-1C43-8B33-F2360FB9204A}" type="datetimeFigureOut">
              <a:rPr lang="en-US" smtClean="0"/>
              <a:pPr/>
              <a:t>9/10/15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FE0C-1D4E-C941-B562-AC89203CE6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4AFD6-E05F-1C43-8B33-F2360FB9204A}" type="datetimeFigureOut">
              <a:rPr lang="en-US" smtClean="0"/>
              <a:pPr/>
              <a:t>9/10/15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FE0C-1D4E-C941-B562-AC89203CE6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4AFD6-E05F-1C43-8B33-F2360FB9204A}" type="datetimeFigureOut">
              <a:rPr lang="en-US" smtClean="0"/>
              <a:pPr/>
              <a:t>9/10/15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FE0C-1D4E-C941-B562-AC89203CE6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  <a:prstGeom prst="rect">
            <a:avLst/>
          </a:prstGeo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Eurostile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4AFD6-E05F-1C43-8B33-F2360FB9204A}" type="datetimeFigureOut">
              <a:rPr lang="en-US" smtClean="0"/>
              <a:pPr/>
              <a:t>9/10/15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FE0C-1D4E-C941-B562-AC89203CE6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4AFD6-E05F-1C43-8B33-F2360FB9204A}" type="datetimeFigureOut">
              <a:rPr lang="en-US" smtClean="0"/>
              <a:pPr/>
              <a:t>9/10/15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FE0C-1D4E-C941-B562-AC89203CE6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  <a:prstGeom prst="rect">
            <a:avLst/>
          </a:prstGeo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Eurostile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4AFD6-E05F-1C43-8B33-F2360FB9204A}" type="datetimeFigureOut">
              <a:rPr lang="en-US" smtClean="0"/>
              <a:pPr/>
              <a:t>9/10/15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FE0C-1D4E-C941-B562-AC89203CE6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  <a:prstGeom prst="rect">
            <a:avLst/>
          </a:prstGeo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4AFD6-E05F-1C43-8B33-F2360FB9204A}" type="datetimeFigureOut">
              <a:rPr lang="en-US" smtClean="0"/>
              <a:pPr/>
              <a:t>9/10/15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965FE0C-1D4E-C941-B562-AC89203CE6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Eurostile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Eurostile"/>
              <a:ea typeface="+mn-ea"/>
              <a:cs typeface="+mn-cs"/>
            </a:endParaRPr>
          </a:p>
        </p:txBody>
      </p:sp>
      <p:pic>
        <p:nvPicPr>
          <p:cNvPr id="13" name="Picture 12" descr="quietstormpl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6658" y="142443"/>
            <a:ext cx="868432" cy="12916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4AFD6-E05F-1C43-8B33-F2360FB9204A}" type="datetimeFigureOut">
              <a:rPr lang="en-US" smtClean="0"/>
              <a:pPr/>
              <a:t>9/10/15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FE0C-1D4E-C941-B562-AC89203CE6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  <a:prstGeom prst="rect">
            <a:avLst/>
          </a:prstGeo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4AFD6-E05F-1C43-8B33-F2360FB9204A}" type="datetimeFigureOut">
              <a:rPr lang="en-US" smtClean="0"/>
              <a:pPr/>
              <a:t>9/10/15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FE0C-1D4E-C941-B562-AC89203CE6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39000">
              <a:schemeClr val="bg2">
                <a:shade val="15000"/>
                <a:satMod val="320000"/>
                <a:alpha val="94000"/>
              </a:schemeClr>
            </a:gs>
            <a:gs pos="0">
              <a:schemeClr val="bg2">
                <a:tint val="83000"/>
                <a:satMod val="32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Eurostile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Eurostile"/>
              <a:ea typeface="+mn-ea"/>
              <a:cs typeface="+mn-cs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Eurostile"/>
              </a:defRPr>
            </a:lvl1pPr>
          </a:lstStyle>
          <a:p>
            <a:fld id="{65C4AFD6-E05F-1C43-8B33-F2360FB9204A}" type="datetimeFigureOut">
              <a:rPr lang="en-US" smtClean="0"/>
              <a:pPr/>
              <a:t>9/10/15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Eurostile"/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Eurostile"/>
              </a:defRPr>
            </a:lvl1pPr>
          </a:lstStyle>
          <a:p>
            <a:fld id="{2965FE0C-1D4E-C941-B562-AC89203CE6E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>
                <a:latin typeface="Eurostile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>
                <a:latin typeface="Eurostile"/>
              </a:endParaRPr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Eurostile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b="0" i="0" kern="1200">
          <a:solidFill>
            <a:schemeClr val="tx1"/>
          </a:solidFill>
          <a:latin typeface="Verdana"/>
          <a:ea typeface="+mn-ea"/>
          <a:cs typeface="Verdana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b="0" i="0" kern="1200">
          <a:solidFill>
            <a:schemeClr val="tx1"/>
          </a:solidFill>
          <a:latin typeface="Verdana"/>
          <a:ea typeface="+mn-ea"/>
          <a:cs typeface="Verdana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b="0" i="0" kern="1200">
          <a:solidFill>
            <a:schemeClr val="tx1"/>
          </a:solidFill>
          <a:latin typeface="Verdana"/>
          <a:ea typeface="+mn-ea"/>
          <a:cs typeface="Verdana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b="0" i="0" kern="1200">
          <a:solidFill>
            <a:schemeClr val="tx1"/>
          </a:solidFill>
          <a:latin typeface="Verdana"/>
          <a:ea typeface="+mn-ea"/>
          <a:cs typeface="Verdana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b="0" i="0" kern="1200">
          <a:solidFill>
            <a:schemeClr val="tx1"/>
          </a:solidFill>
          <a:latin typeface="Verdana"/>
          <a:ea typeface="+mn-ea"/>
          <a:cs typeface="Verdana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42000">
              <a:schemeClr val="bg2">
                <a:shade val="15000"/>
                <a:satMod val="320000"/>
                <a:alpha val="94000"/>
              </a:schemeClr>
            </a:gs>
            <a:gs pos="0">
              <a:schemeClr val="bg2">
                <a:tint val="83000"/>
                <a:satMod val="320000"/>
                <a:alpha val="93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5791200"/>
            <a:ext cx="7854696" cy="1752600"/>
          </a:xfrm>
        </p:spPr>
        <p:txBody>
          <a:bodyPr>
            <a:normAutofit/>
          </a:bodyPr>
          <a:lstStyle/>
          <a:p>
            <a:pPr algn="ctr"/>
            <a:r>
              <a:rPr lang="en-US" sz="2000" dirty="0" smtClean="0">
                <a:solidFill>
                  <a:srgbClr val="FFFFFF"/>
                </a:solidFill>
              </a:rPr>
              <a:t>Mary Lynn Holmes, Duvon Benon, Kamaljit Chahal, </a:t>
            </a:r>
          </a:p>
          <a:p>
            <a:pPr algn="ctr"/>
            <a:r>
              <a:rPr lang="en-US" sz="2000" dirty="0" smtClean="0">
                <a:solidFill>
                  <a:srgbClr val="FFFFFF"/>
                </a:solidFill>
              </a:rPr>
              <a:t>Shannon Ramelot, Chris Wilson </a:t>
            </a: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4" name="Picture 3" descr="quietstorm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266" y="872817"/>
            <a:ext cx="4883079" cy="3008693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47700" y="4201102"/>
            <a:ext cx="7851648" cy="9779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Eurostile"/>
                <a:ea typeface="+mj-ea"/>
                <a:cs typeface="+mj-cs"/>
              </a:rPr>
              <a:t>DetroitEatz</a:t>
            </a:r>
            <a:endParaRPr kumimoji="0" lang="en-US" sz="56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Eurostile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665280" y="2830176"/>
            <a:ext cx="7851648" cy="9779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Eurostile"/>
                <a:ea typeface="+mj-ea"/>
                <a:cs typeface="+mj-cs"/>
              </a:rPr>
              <a:t>The Teams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Eurostile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3595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2981086" y="1485468"/>
            <a:ext cx="3178831" cy="1582621"/>
          </a:xfrm>
          <a:prstGeom prst="rect">
            <a:avLst/>
          </a:prstGeom>
        </p:spPr>
        <p:txBody>
          <a:bodyPr vert="horz" lIns="45720" tIns="45720" rIns="45720" bIns="4572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DUVON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 </a:t>
            </a:r>
            <a:r>
              <a:rPr lang="en-US" sz="2800" b="1" dirty="0" smtClean="0">
                <a:solidFill>
                  <a:schemeClr val="tx2"/>
                </a:solidFill>
                <a:latin typeface="Verdana"/>
                <a:ea typeface="+mj-ea"/>
                <a:cs typeface="Verdana"/>
              </a:rPr>
              <a:t>BENON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/>
              <a:ea typeface="+mj-ea"/>
              <a:cs typeface="Verdana"/>
            </a:endParaRPr>
          </a:p>
        </p:txBody>
      </p:sp>
      <p:sp>
        <p:nvSpPr>
          <p:cNvPr id="7" name="Text Placeholder 4"/>
          <p:cNvSpPr txBox="1">
            <a:spLocks/>
          </p:cNvSpPr>
          <p:nvPr/>
        </p:nvSpPr>
        <p:spPr>
          <a:xfrm>
            <a:off x="2685985" y="2921145"/>
            <a:ext cx="3687912" cy="2179320"/>
          </a:xfrm>
          <a:prstGeom prst="rect">
            <a:avLst/>
          </a:prstGeom>
        </p:spPr>
        <p:txBody>
          <a:bodyPr vert="horz" lIns="64008" rIns="45720" bIns="4572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FUNCTIONALITY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lang="en-US" sz="2000" dirty="0" smtClean="0">
                <a:latin typeface="Verdana"/>
                <a:cs typeface="Verdana"/>
              </a:rPr>
              <a:t>TESTER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94028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927100" y="996950"/>
            <a:ext cx="7759700" cy="78613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lnSpcReduction="1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6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Eurostile"/>
                <a:ea typeface="+mj-ea"/>
                <a:cs typeface="+mj-cs"/>
              </a:rPr>
              <a:t>Functionality Testing</a:t>
            </a:r>
            <a:endParaRPr kumimoji="0" lang="en-US" sz="56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Eurostile"/>
              <a:ea typeface="+mj-ea"/>
              <a:cs typeface="+mj-cs"/>
            </a:endParaRPr>
          </a:p>
        </p:txBody>
      </p:sp>
      <p:sp>
        <p:nvSpPr>
          <p:cNvPr id="6" name="Content Placeholder 4"/>
          <p:cNvSpPr>
            <a:spLocks noGrp="1"/>
          </p:cNvSpPr>
          <p:nvPr>
            <p:ph idx="1"/>
          </p:nvPr>
        </p:nvSpPr>
        <p:spPr>
          <a:xfrm>
            <a:off x="1161246" y="1935480"/>
            <a:ext cx="8229600" cy="438912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What </a:t>
            </a:r>
            <a:r>
              <a:rPr lang="en-US" sz="2400" dirty="0" smtClean="0"/>
              <a:t>is functional testing ?</a:t>
            </a:r>
            <a:r>
              <a:rPr lang="en-US" sz="2400" dirty="0" smtClean="0"/>
              <a:t>  </a:t>
            </a:r>
          </a:p>
          <a:p>
            <a:pPr lvl="0">
              <a:buNone/>
            </a:pPr>
            <a:endParaRPr lang="en-US" sz="2400" dirty="0" smtClean="0"/>
          </a:p>
          <a:p>
            <a:pPr lvl="0"/>
            <a:r>
              <a:rPr lang="en-US" sz="2400" dirty="0" smtClean="0"/>
              <a:t>The testing type that I decided to do was functional </a:t>
            </a:r>
            <a:r>
              <a:rPr lang="en-US" sz="2400" dirty="0" smtClean="0"/>
              <a:t>testing</a:t>
            </a:r>
          </a:p>
          <a:p>
            <a:pPr lvl="0">
              <a:buNone/>
            </a:pPr>
            <a:endParaRPr lang="en-US" sz="2400" dirty="0" smtClean="0"/>
          </a:p>
          <a:p>
            <a:pPr lvl="0"/>
            <a:r>
              <a:rPr lang="en-US" sz="2400" dirty="0" smtClean="0"/>
              <a:t>T</a:t>
            </a:r>
            <a:r>
              <a:rPr lang="en-US" sz="2400" dirty="0" smtClean="0"/>
              <a:t>est Scenarios for my </a:t>
            </a:r>
            <a:r>
              <a:rPr lang="en-US" sz="2400" dirty="0" smtClean="0"/>
              <a:t>test </a:t>
            </a:r>
            <a:r>
              <a:rPr lang="en-US" sz="2400" dirty="0" smtClean="0"/>
              <a:t>case </a:t>
            </a:r>
          </a:p>
          <a:p>
            <a:pPr lvl="0">
              <a:buNone/>
            </a:pPr>
            <a:endParaRPr lang="en-US" sz="2400" dirty="0" smtClean="0"/>
          </a:p>
          <a:p>
            <a:pPr lvl="0"/>
            <a:r>
              <a:rPr lang="en-US" sz="2400" dirty="0" smtClean="0"/>
              <a:t>D</a:t>
            </a:r>
            <a:r>
              <a:rPr lang="en-US" sz="2400" dirty="0" smtClean="0"/>
              <a:t>efect Testing  </a:t>
            </a:r>
          </a:p>
          <a:p>
            <a:pPr lvl="0">
              <a:buNone/>
            </a:pPr>
            <a:endParaRPr lang="en-US" sz="2400" dirty="0" smtClean="0"/>
          </a:p>
          <a:p>
            <a:pPr lvl="0"/>
            <a:r>
              <a:rPr lang="en-US" sz="2400" dirty="0" smtClean="0"/>
              <a:t>What I learned</a:t>
            </a: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112144" y="1246164"/>
            <a:ext cx="4376143" cy="1582621"/>
          </a:xfrm>
        </p:spPr>
        <p:txBody>
          <a:bodyPr/>
          <a:lstStyle/>
          <a:p>
            <a:pPr algn="ctr"/>
            <a:r>
              <a:rPr lang="en-US" sz="2800" dirty="0" smtClean="0">
                <a:latin typeface="Verdana"/>
                <a:cs typeface="Verdana"/>
              </a:rPr>
              <a:t>SHANNON RAMELOT</a:t>
            </a:r>
            <a:endParaRPr lang="en-US" sz="2800" dirty="0">
              <a:latin typeface="Verdana"/>
              <a:cs typeface="Verdana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2732433" y="2834977"/>
            <a:ext cx="3265643" cy="2179320"/>
          </a:xfrm>
        </p:spPr>
        <p:txBody>
          <a:bodyPr>
            <a:normAutofit/>
          </a:bodyPr>
          <a:lstStyle/>
          <a:p>
            <a:endParaRPr lang="en-US" sz="2000" dirty="0" smtClean="0"/>
          </a:p>
          <a:p>
            <a:endParaRPr lang="en-US" sz="2000" dirty="0"/>
          </a:p>
          <a:p>
            <a:pPr algn="ctr"/>
            <a:r>
              <a:rPr lang="en-US" sz="2000" dirty="0" smtClean="0"/>
              <a:t>DESIGNER</a:t>
            </a:r>
          </a:p>
          <a:p>
            <a:pPr algn="ctr"/>
            <a:r>
              <a:rPr lang="en-US" sz="2000" dirty="0" smtClean="0"/>
              <a:t>USABILITY TESTER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579120" y="996950"/>
            <a:ext cx="8107680" cy="83185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lnSpcReduction="1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6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Eurostile"/>
                <a:ea typeface="+mj-ea"/>
                <a:cs typeface="+mj-cs"/>
              </a:rPr>
              <a:t>Usability Testing</a:t>
            </a:r>
            <a:endParaRPr kumimoji="0" lang="en-US" sz="56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Eurostile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7883" y="1935479"/>
            <a:ext cx="8229600" cy="4653845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Usability Testing - user-friendliness</a:t>
            </a:r>
            <a:r>
              <a:rPr lang="en-US" sz="2400" dirty="0" smtClean="0"/>
              <a:t> check</a:t>
            </a:r>
            <a:r>
              <a:rPr lang="en-US" sz="2400" dirty="0"/>
              <a:t>, application flow, system </a:t>
            </a:r>
            <a:r>
              <a:rPr lang="en-US" sz="2400" dirty="0" smtClean="0"/>
              <a:t>navigation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Importance of Good Design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/>
              <a:t>Browser Compatibility Test</a:t>
            </a:r>
            <a:r>
              <a:rPr lang="en-US" sz="2400" dirty="0" smtClean="0"/>
              <a:t> </a:t>
            </a:r>
          </a:p>
          <a:p>
            <a:pPr>
              <a:buNone/>
            </a:pPr>
            <a:r>
              <a:rPr lang="en-US" sz="2400" dirty="0" smtClean="0"/>
              <a:t> </a:t>
            </a:r>
            <a:endParaRPr lang="en-US" sz="2400" dirty="0"/>
          </a:p>
          <a:p>
            <a:r>
              <a:rPr lang="en-US" sz="2400" dirty="0"/>
              <a:t>The User </a:t>
            </a:r>
            <a:r>
              <a:rPr lang="en-US" sz="2400" dirty="0" smtClean="0"/>
              <a:t>Experience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Goal</a:t>
            </a:r>
            <a:r>
              <a:rPr lang="en-US" sz="2400" dirty="0"/>
              <a:t>: Satisfaction of the user</a:t>
            </a:r>
            <a:r>
              <a:rPr lang="en-US" sz="2400" dirty="0" smtClean="0"/>
              <a:t> with </a:t>
            </a:r>
          </a:p>
          <a:p>
            <a:pPr>
              <a:buNone/>
            </a:pPr>
            <a:r>
              <a:rPr lang="en-US" sz="2400" dirty="0" smtClean="0"/>
              <a:t>	the </a:t>
            </a:r>
            <a:r>
              <a:rPr lang="en-US" sz="2400" dirty="0"/>
              <a:t>entire </a:t>
            </a:r>
            <a:r>
              <a:rPr lang="en-US" sz="2400" dirty="0" smtClean="0"/>
              <a:t>experience of using the site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/>
          <p:cNvSpPr txBox="1">
            <a:spLocks/>
          </p:cNvSpPr>
          <p:nvPr/>
        </p:nvSpPr>
        <p:spPr>
          <a:xfrm>
            <a:off x="2236798" y="1420074"/>
            <a:ext cx="4211249" cy="1582621"/>
          </a:xfrm>
          <a:prstGeom prst="rect">
            <a:avLst/>
          </a:prstGeom>
        </p:spPr>
        <p:txBody>
          <a:bodyPr vert="horz" lIns="45720" tIns="45720" rIns="45720" bIns="4572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KAMALJIT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 </a:t>
            </a:r>
            <a:r>
              <a:rPr lang="en-US" sz="2800" b="1" dirty="0" smtClean="0">
                <a:solidFill>
                  <a:schemeClr val="tx2"/>
                </a:solidFill>
                <a:latin typeface="Verdana"/>
                <a:ea typeface="+mj-ea"/>
                <a:cs typeface="Verdana"/>
              </a:rPr>
              <a:t>CHAHAL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/>
              <a:ea typeface="+mj-ea"/>
              <a:cs typeface="Verdana"/>
            </a:endParaRPr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2679319" y="3002695"/>
            <a:ext cx="3265643" cy="2179320"/>
          </a:xfrm>
          <a:prstGeom prst="rect">
            <a:avLst/>
          </a:prstGeom>
        </p:spPr>
        <p:txBody>
          <a:bodyPr vert="horz" lIns="64008" rIns="45720" bIns="4572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SECURITY TESTER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98570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552261" y="996950"/>
            <a:ext cx="8226487" cy="75942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2500" lnSpcReduction="1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600" b="1" noProof="0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Eurostile"/>
                <a:ea typeface="+mj-ea"/>
                <a:cs typeface="+mj-cs"/>
              </a:rPr>
              <a:t>Security</a:t>
            </a:r>
            <a:r>
              <a:rPr lang="en-US" sz="56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Eurostile"/>
                <a:ea typeface="+mj-ea"/>
                <a:cs typeface="+mj-cs"/>
              </a:rPr>
              <a:t> </a:t>
            </a:r>
            <a:r>
              <a:rPr lang="en-US" sz="5600" b="1" noProof="0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Eurostile"/>
                <a:ea typeface="+mj-ea"/>
                <a:cs typeface="+mj-cs"/>
              </a:rPr>
              <a:t>Testing</a:t>
            </a:r>
            <a:endParaRPr kumimoji="0" lang="en-US" sz="56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Eurostile"/>
              <a:ea typeface="+mj-ea"/>
              <a:cs typeface="+mj-cs"/>
            </a:endParaRPr>
          </a:p>
        </p:txBody>
      </p:sp>
      <p:sp>
        <p:nvSpPr>
          <p:cNvPr id="6" name="Content Placeholder 4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8411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OWASP Zed Attack Proxy (ZAP)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Tools do not make the software secure but should form part of a well-balanced application security program. Source code review is the best option.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Focus on the security holes most likely to be found and exploited by an attacker that will lead to the most serious compromises.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Testing of </a:t>
            </a:r>
            <a:r>
              <a:rPr lang="en-US" dirty="0" err="1" smtClean="0"/>
              <a:t>DetroitEatz</a:t>
            </a:r>
            <a:r>
              <a:rPr lang="en-US" dirty="0" smtClean="0"/>
              <a:t> on Azure App Service did not reveal any significant issues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2242819" y="1463408"/>
            <a:ext cx="4377087" cy="1582621"/>
          </a:xfrm>
          <a:prstGeom prst="rect">
            <a:avLst/>
          </a:prstGeom>
        </p:spPr>
        <p:txBody>
          <a:bodyPr vert="horz" lIns="45720" tIns="45720" rIns="45720" bIns="4572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CHRIS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WILSON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/>
              <a:ea typeface="+mj-ea"/>
              <a:cs typeface="Verdana"/>
            </a:endParaRPr>
          </a:p>
        </p:txBody>
      </p:sp>
      <p:sp>
        <p:nvSpPr>
          <p:cNvPr id="7" name="Text Placeholder 4"/>
          <p:cNvSpPr txBox="1">
            <a:spLocks/>
          </p:cNvSpPr>
          <p:nvPr/>
        </p:nvSpPr>
        <p:spPr>
          <a:xfrm>
            <a:off x="2798907" y="3046029"/>
            <a:ext cx="3265643" cy="2179320"/>
          </a:xfrm>
          <a:prstGeom prst="rect">
            <a:avLst/>
          </a:prstGeom>
        </p:spPr>
        <p:txBody>
          <a:bodyPr vert="horz" lIns="64008" rIns="45720" bIns="4572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AUTOMATED TESTER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70735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927100" y="996950"/>
            <a:ext cx="7851648" cy="9779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6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Eurostile"/>
                <a:ea typeface="+mj-ea"/>
                <a:cs typeface="+mj-cs"/>
              </a:rPr>
              <a:t>Automated Testing</a:t>
            </a:r>
            <a:endParaRPr kumimoji="0" lang="en-US" sz="56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Eurostile"/>
              <a:ea typeface="+mj-ea"/>
              <a:cs typeface="+mj-cs"/>
            </a:endParaRPr>
          </a:p>
        </p:txBody>
      </p:sp>
      <p:sp>
        <p:nvSpPr>
          <p:cNvPr id="6" name="Content Placeholder 4"/>
          <p:cNvSpPr>
            <a:spLocks noGrp="1"/>
          </p:cNvSpPr>
          <p:nvPr>
            <p:ph idx="1"/>
          </p:nvPr>
        </p:nvSpPr>
        <p:spPr>
          <a:xfrm>
            <a:off x="457200" y="2167501"/>
            <a:ext cx="8229600" cy="43891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What was important to automate QA </a:t>
            </a:r>
            <a:r>
              <a:rPr lang="en-US" dirty="0" smtClean="0"/>
              <a:t>Testing</a:t>
            </a:r>
          </a:p>
          <a:p>
            <a:endParaRPr lang="en-US" dirty="0" smtClean="0"/>
          </a:p>
          <a:p>
            <a:r>
              <a:rPr lang="en-US" dirty="0" smtClean="0"/>
              <a:t>How did I automate QA Testing with </a:t>
            </a:r>
            <a:r>
              <a:rPr lang="en-US" dirty="0" smtClean="0"/>
              <a:t>Selenium</a:t>
            </a:r>
          </a:p>
          <a:p>
            <a:endParaRPr lang="en-US" dirty="0" smtClean="0"/>
          </a:p>
          <a:p>
            <a:r>
              <a:rPr lang="en-US" dirty="0" smtClean="0"/>
              <a:t>Issue I encounter with automation </a:t>
            </a:r>
            <a:r>
              <a:rPr lang="en-US" dirty="0" err="1" smtClean="0"/>
              <a:t>DetroitEatz</a:t>
            </a:r>
            <a:r>
              <a:rPr lang="en-US" dirty="0" smtClean="0"/>
              <a:t> website</a:t>
            </a:r>
          </a:p>
          <a:p>
            <a:endParaRPr lang="en-US" dirty="0" smtClean="0"/>
          </a:p>
          <a:p>
            <a:r>
              <a:rPr lang="en-US" dirty="0" smtClean="0"/>
              <a:t>Choosing which task to automate or </a:t>
            </a:r>
            <a:r>
              <a:rPr lang="en-US" dirty="0" smtClean="0"/>
              <a:t>not</a:t>
            </a:r>
          </a:p>
          <a:p>
            <a:endParaRPr lang="en-US" dirty="0" smtClean="0"/>
          </a:p>
          <a:p>
            <a:r>
              <a:rPr lang="en-US" dirty="0" smtClean="0"/>
              <a:t>Reviewed automation with </a:t>
            </a:r>
            <a:r>
              <a:rPr lang="en-US" dirty="0" smtClean="0"/>
              <a:t>JUNIT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 txBox="1">
            <a:spLocks/>
          </p:cNvSpPr>
          <p:nvPr/>
        </p:nvSpPr>
        <p:spPr>
          <a:xfrm>
            <a:off x="2257101" y="1504825"/>
            <a:ext cx="4424455" cy="1582621"/>
          </a:xfrm>
          <a:prstGeom prst="rect">
            <a:avLst/>
          </a:prstGeom>
        </p:spPr>
        <p:txBody>
          <a:bodyPr vert="horz" lIns="45720" tIns="45720" rIns="45720" bIns="4572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MARY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LYNN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 </a:t>
            </a:r>
            <a:r>
              <a:rPr lang="en-US" sz="2800" b="1" dirty="0" smtClean="0">
                <a:solidFill>
                  <a:schemeClr val="tx2"/>
                </a:solidFill>
                <a:latin typeface="Verdana"/>
                <a:ea typeface="+mj-ea"/>
                <a:cs typeface="Verdana"/>
              </a:rPr>
              <a:t>HOLMES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/>
              <a:ea typeface="+mj-ea"/>
              <a:cs typeface="Verdana"/>
            </a:endParaRPr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2775724" y="3156614"/>
            <a:ext cx="3265643" cy="2179320"/>
          </a:xfrm>
          <a:prstGeom prst="rect">
            <a:avLst/>
          </a:prstGeom>
        </p:spPr>
        <p:txBody>
          <a:bodyPr vert="horz" lIns="64008" rIns="45720" bIns="4572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PROJECT LEADER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0008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399743" y="996950"/>
            <a:ext cx="7851648" cy="9779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600" b="1" noProof="0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Eurostile"/>
                <a:ea typeface="+mj-ea"/>
                <a:cs typeface="+mj-cs"/>
              </a:rPr>
              <a:t>Detroit Eatz Testing</a:t>
            </a:r>
            <a:endParaRPr kumimoji="0" lang="en-US" sz="56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Eurostile"/>
              <a:ea typeface="+mj-ea"/>
              <a:cs typeface="+mj-cs"/>
            </a:endParaRPr>
          </a:p>
        </p:txBody>
      </p:sp>
      <p:sp>
        <p:nvSpPr>
          <p:cNvPr id="19" name="Content Placeholder 17"/>
          <p:cNvSpPr>
            <a:spLocks noGrp="1"/>
          </p:cNvSpPr>
          <p:nvPr>
            <p:ph idx="1"/>
          </p:nvPr>
        </p:nvSpPr>
        <p:spPr>
          <a:xfrm>
            <a:off x="1834787" y="1662752"/>
            <a:ext cx="8229600" cy="4389120"/>
          </a:xfrm>
        </p:spPr>
        <p:txBody>
          <a:bodyPr>
            <a:normAutofit/>
          </a:bodyPr>
          <a:lstStyle/>
          <a:p>
            <a:endParaRPr lang="en-US" sz="3600" dirty="0" smtClean="0"/>
          </a:p>
          <a:p>
            <a:r>
              <a:rPr lang="en-US" sz="3600" dirty="0" smtClean="0"/>
              <a:t>IEEE </a:t>
            </a:r>
            <a:r>
              <a:rPr lang="en-US" sz="3600" dirty="0"/>
              <a:t>829 Standards</a:t>
            </a:r>
          </a:p>
          <a:p>
            <a:r>
              <a:rPr lang="en-US" sz="3600" dirty="0" smtClean="0"/>
              <a:t>Agile Methodology</a:t>
            </a:r>
          </a:p>
          <a:p>
            <a:r>
              <a:rPr lang="en-US" sz="3600" dirty="0" smtClean="0"/>
              <a:t>Testing Methods</a:t>
            </a:r>
            <a:endParaRPr lang="en-US" sz="3600" dirty="0" smtClean="0"/>
          </a:p>
          <a:p>
            <a:r>
              <a:rPr lang="en-US" sz="3600" dirty="0" smtClean="0"/>
              <a:t>Teamwork</a:t>
            </a:r>
            <a:endParaRPr lang="en-US" sz="3600" dirty="0" smtClean="0"/>
          </a:p>
          <a:p>
            <a:endParaRPr lang="en-US" sz="3600" dirty="0" smtClean="0"/>
          </a:p>
          <a:p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64130" y="545622"/>
            <a:ext cx="7474516" cy="822797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lnSpcReduction="1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6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Eurostile"/>
                <a:ea typeface="+mj-ea"/>
                <a:cs typeface="+mj-cs"/>
              </a:rPr>
              <a:t>Reflections</a:t>
            </a:r>
            <a:endParaRPr kumimoji="0" lang="en-US" sz="56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Eurostile"/>
              <a:ea typeface="+mj-ea"/>
              <a:cs typeface="+mj-cs"/>
            </a:endParaRPr>
          </a:p>
        </p:txBody>
      </p:sp>
      <p:pic>
        <p:nvPicPr>
          <p:cNvPr id="6" name="Picture 5" descr="IMG_1836.JPG"/>
          <p:cNvPicPr>
            <a:picLocks noChangeAspect="1"/>
          </p:cNvPicPr>
          <p:nvPr/>
        </p:nvPicPr>
        <p:blipFill>
          <a:blip r:embed="rId2">
            <a:lum bright="23000" contrast="33000"/>
          </a:blip>
          <a:srcRect l="11975" t="10104" b="2252"/>
          <a:stretch>
            <a:fillRect/>
          </a:stretch>
        </p:blipFill>
        <p:spPr>
          <a:xfrm>
            <a:off x="625506" y="1389251"/>
            <a:ext cx="8048980" cy="53427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152900" y="1447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IMG_1834.JPG"/>
          <p:cNvPicPr>
            <a:picLocks noChangeAspect="1"/>
          </p:cNvPicPr>
          <p:nvPr/>
        </p:nvPicPr>
        <p:blipFill>
          <a:blip r:embed="rId2">
            <a:lum/>
          </a:blip>
          <a:srcRect l="29927" r="4117"/>
          <a:stretch>
            <a:fillRect/>
          </a:stretch>
        </p:blipFill>
        <p:spPr>
          <a:xfrm rot="5400000">
            <a:off x="2071960" y="1518677"/>
            <a:ext cx="5000307" cy="505414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959665" y="627618"/>
            <a:ext cx="7429249" cy="82018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lnSpcReduction="1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6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Eurostile"/>
                <a:ea typeface="+mj-ea"/>
                <a:cs typeface="+mj-cs"/>
              </a:rPr>
              <a:t>QUESTIONS?</a:t>
            </a:r>
            <a:endParaRPr kumimoji="0" lang="en-US" sz="56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Eurostile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1 1">
      <a:dk1>
        <a:sysClr val="windowText" lastClr="000000"/>
      </a:dk1>
      <a:lt1>
        <a:srgbClr val="C5C5C5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542A87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ＭＳ Ｐ明朝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Flow.thmx</Template>
  <TotalTime>5522</TotalTime>
  <Words>237</Words>
  <Application>Microsoft Macintosh PowerPoint</Application>
  <PresentationFormat>On-screen Show (4:3)</PresentationFormat>
  <Paragraphs>72</Paragraphs>
  <Slides>14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Flow</vt:lpstr>
      <vt:lpstr>Slide 1</vt:lpstr>
      <vt:lpstr>Slide 2</vt:lpstr>
      <vt:lpstr>Slide 3</vt:lpstr>
      <vt:lpstr>Slide 4</vt:lpstr>
      <vt:lpstr>SHANNON RAMELOT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PROJECT</dc:title>
  <dc:creator>Shannon Ramelot</dc:creator>
  <cp:lastModifiedBy>Shannon Ramelot</cp:lastModifiedBy>
  <cp:revision>31</cp:revision>
  <dcterms:created xsi:type="dcterms:W3CDTF">2015-09-10T19:43:37Z</dcterms:created>
  <dcterms:modified xsi:type="dcterms:W3CDTF">2015-09-10T23:21:59Z</dcterms:modified>
</cp:coreProperties>
</file>